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267" r:id="rId12"/>
    <p:sldId id="268" r:id="rId13"/>
    <p:sldId id="269" r:id="rId14"/>
    <p:sldId id="270" r:id="rId15"/>
    <p:sldId id="281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882">
          <p15:clr>
            <a:srgbClr val="A4A3A4"/>
          </p15:clr>
        </p15:guide>
        <p15:guide id="4" pos="3878">
          <p15:clr>
            <a:srgbClr val="A4A3A4"/>
          </p15:clr>
        </p15:guide>
        <p15:guide id="5" pos="2608">
          <p15:clr>
            <a:srgbClr val="A4A3A4"/>
          </p15:clr>
        </p15:guide>
        <p15:guide id="6" pos="25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22"/>
    <a:srgbClr val="8FD16A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  <p:guide pos="1882"/>
        <p:guide pos="3878"/>
        <p:guide pos="2608"/>
        <p:guide pos="25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1F1-CA77-4D1F-AED8-5FE325E7D24F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83D2-D50B-46F8-9DB8-22C67E0A4E3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33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1F1-CA77-4D1F-AED8-5FE325E7D24F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83D2-D50B-46F8-9DB8-22C67E0A4E3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11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1F1-CA77-4D1F-AED8-5FE325E7D24F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83D2-D50B-46F8-9DB8-22C67E0A4E3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74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1F1-CA77-4D1F-AED8-5FE325E7D24F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83D2-D50B-46F8-9DB8-22C67E0A4E3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73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1F1-CA77-4D1F-AED8-5FE325E7D24F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83D2-D50B-46F8-9DB8-22C67E0A4E3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63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1F1-CA77-4D1F-AED8-5FE325E7D24F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83D2-D50B-46F8-9DB8-22C67E0A4E3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24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1F1-CA77-4D1F-AED8-5FE325E7D24F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83D2-D50B-46F8-9DB8-22C67E0A4E3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09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1F1-CA77-4D1F-AED8-5FE325E7D24F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83D2-D50B-46F8-9DB8-22C67E0A4E3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643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1F1-CA77-4D1F-AED8-5FE325E7D24F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83D2-D50B-46F8-9DB8-22C67E0A4E3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65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1F1-CA77-4D1F-AED8-5FE325E7D24F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83D2-D50B-46F8-9DB8-22C67E0A4E3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69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1F1-CA77-4D1F-AED8-5FE325E7D24F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83D2-D50B-46F8-9DB8-22C67E0A4E3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8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16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621F1-CA77-4D1F-AED8-5FE325E7D24F}" type="datetimeFigureOut">
              <a:rPr lang="es-ES" smtClean="0"/>
              <a:t>28/06/2018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83D2-D50B-46F8-9DB8-22C67E0A4E3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2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94547"/>
            <a:ext cx="7991304" cy="1470025"/>
          </a:xfrm>
          <a:ln>
            <a:solidFill>
              <a:schemeClr val="accent1"/>
            </a:solidFill>
            <a:prstDash val="lgDash"/>
          </a:ln>
        </p:spPr>
        <p:txBody>
          <a:bodyPr>
            <a:normAutofit fontScale="90000"/>
          </a:bodyPr>
          <a:lstStyle/>
          <a:p>
            <a:r>
              <a:rPr lang="it-IT" dirty="0"/>
              <a:t>COME SVILUPPARE LE IMPRESE NEL SETTORE AGRO-ALIMENTARE?</a:t>
            </a:r>
            <a:endParaRPr lang="es-ES" b="1" dirty="0">
              <a:solidFill>
                <a:schemeClr val="bg1"/>
              </a:solidFill>
              <a:latin typeface="Helvetica" panose="020B060402020203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b="1" i="1" dirty="0">
              <a:solidFill>
                <a:schemeClr val="bg1"/>
              </a:solidFill>
              <a:latin typeface="Helvetica" panose="020B0604020202030204" pitchFamily="34" charset="0"/>
            </a:endParaRPr>
          </a:p>
          <a:p>
            <a:r>
              <a:rPr lang="es-ES" b="1" i="1" dirty="0">
                <a:solidFill>
                  <a:schemeClr val="bg1"/>
                </a:solidFill>
                <a:latin typeface="Helvetica" panose="020B0604020202030204" pitchFamily="34" charset="0"/>
              </a:rPr>
              <a:t>Formazione per la gestione pratica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386717" y="3861048"/>
            <a:ext cx="6425643" cy="1800200"/>
          </a:xfrm>
          <a:prstGeom prst="rect">
            <a:avLst/>
          </a:prstGeom>
          <a:ln>
            <a:solidFill>
              <a:schemeClr val="accent1"/>
            </a:solidFill>
            <a:prstDash val="lg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1" u="none" strike="noStrike" kern="1200" cap="none" spc="0" normalizeH="0" baseline="0" noProof="0" dirty="0">
              <a:ln>
                <a:noFill/>
              </a:ln>
              <a:solidFill>
                <a:srgbClr val="008522"/>
              </a:solidFill>
              <a:effectLst/>
              <a:uLnTx/>
              <a:uFillTx/>
              <a:latin typeface="Helvetica" panose="020B0604020202030204" pitchFamily="34" charset="0"/>
              <a:ea typeface="+mj-ea"/>
              <a:cs typeface="+mj-cs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endParaRPr lang="es-ES" dirty="0">
              <a:solidFill>
                <a:srgbClr val="008522"/>
              </a:solidFill>
              <a:latin typeface="Helvetica" panose="020B0604020202030204" pitchFamily="34" charset="0"/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69128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</a:rPr>
              <a:t>     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" y="12256"/>
            <a:ext cx="9144000" cy="6845743"/>
          </a:xfrm>
          <a:prstGeom prst="rect">
            <a:avLst/>
          </a:prstGeom>
        </p:spPr>
      </p:pic>
      <p:pic>
        <p:nvPicPr>
          <p:cNvPr id="7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6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8522"/>
                </a:solidFill>
                <a:latin typeface="Helvetica" panose="020B0604020202030204" pitchFamily="34" charset="0"/>
              </a:rPr>
              <a:t>FINANZA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69128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COSTI OPERATIVI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IMPOSTAZIONE DEL PREZZO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MARGINE DI CONTRIBUTO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PUNTO DI PAREGGIO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CONTO PROFITTO E PERDITA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CAPITALE LAVORANTE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FLUSSO DI CASSA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STATO PATRIMONIALE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</a:rPr>
              <a:t>      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6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8522"/>
                </a:solidFill>
                <a:latin typeface="Helvetica" panose="020B0604020202030204" pitchFamily="34" charset="0"/>
              </a:rPr>
              <a:t>FINANZA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69128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COSTI OPERATIVI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Prezzi fissi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Costi costanti indipendentemente dai volumi di produzione o dalle vendite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Ammortamento - la diminuzione del valore di un bene 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Costi variabili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Costi che oscillano con il volume di produzione e le vendite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	</a:t>
            </a: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Esempi; Materie prime, costi di trasporto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</a:rPr>
              <a:t>      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2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8522"/>
                </a:solidFill>
                <a:latin typeface="Helvetica" panose="020B0604020202030204" pitchFamily="34" charset="0"/>
              </a:rPr>
              <a:t>FINANZA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69128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IMPOSTAZIONE DEL PREZZO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conoscenza del costo operativo è un elemento importante nella determinazione del prezzo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Guarda l'impostazione dei prezzi di due angeli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Qual è il costo totale per portare il tuo prodotto sul mercato (produzione, acquisto, stoccaggio, distribuzione, comunicazione ...)?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Qual è il prezzo di un prodotto identico o comparabile sul mercato (cosa vuole pagare il cliente / mercato)?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1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8522"/>
                </a:solidFill>
                <a:latin typeface="Helvetica" panose="020B0604020202030204" pitchFamily="34" charset="0"/>
              </a:rPr>
              <a:t>FINANZA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69128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MARGINE DI CONTRIBUZIONE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Questo è il fatturato (fatturato) meno i costi variabili. Il margine di contribuzione è l'importo con cui si pagano i costi fissi e il profitto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Margine di contribuzione =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100% - percentuale del costo variabile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8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8522"/>
                </a:solidFill>
                <a:latin typeface="Helvetica" panose="020B0604020202030204" pitchFamily="34" charset="0"/>
              </a:rPr>
              <a:t>FINANZA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69128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PUNTO DI PAREGGIO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Raggiungi il punto di pareggio quando entrate e costi sono gli stessi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tue attività non generano profitti né favoriscono il punto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È possibile calcolare il pareggio dividendo i costi fissi per il margine di contribuzione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PREZZI FISSI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--------------------------------------</a:t>
            </a:r>
          </a:p>
          <a:p>
            <a:pPr marL="0" indent="0" algn="ctr">
              <a:buNone/>
            </a:pPr>
            <a:r>
              <a:rPr lang="en-US" sz="2000" b="1" u="sng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MARGINE DI CONTRIBUZIONE (</a:t>
            </a:r>
            <a:r>
              <a:rPr lang="it-IT" sz="2000" b="1" u="sng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differenza tra il ricavo netto di vendita ed i costi variabili)</a:t>
            </a:r>
            <a:endParaRPr lang="en-US" sz="2000" b="1" u="sng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64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8522"/>
                </a:solidFill>
                <a:latin typeface="Helvetica" panose="020B0604020202030204" pitchFamily="34" charset="0"/>
              </a:rPr>
              <a:t>FINANZA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69128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CAPITALE LAVORANTE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capitale circolante è il denaro necessario per pagare i costi necessari all'avvio della produzione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Elementi del capitale circolante sono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costi per tenere magazzino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fatture non pagate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soldi che hai a disposizione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39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8522"/>
                </a:solidFill>
                <a:latin typeface="Helvetica" panose="020B0604020202030204" pitchFamily="34" charset="0"/>
              </a:rPr>
              <a:t>FINANZA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69128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CAPITALE LAVORANTE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Cosa puoi fare per monitorare il tuo capitale circolante?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linee di credito possono essere aumentate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Inizia a lavorare con limitazioni di budget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Migliorare il controllo delle scorte e renderlo più rigoroso (ridurre le scorte)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Migliorare la gestione del debito (limitare i termini di pagamento dovuti e le fatture non pagate)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5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8522"/>
                </a:solidFill>
                <a:latin typeface="Helvetica" panose="020B0604020202030204" pitchFamily="34" charset="0"/>
              </a:rPr>
              <a:t>FINANZA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69128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FLUSSO DI CASSA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Quali sono i flussi di cassa nella tua azienda? Quanto sta arrivando e quanto sta andando fuori.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flusso di cassa indica il livello al quale un'azienda è in grado di pagare le spese e i debiti.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6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8522"/>
                </a:solidFill>
                <a:latin typeface="Helvetica" panose="020B0604020202030204" pitchFamily="34" charset="0"/>
              </a:rPr>
              <a:t>COSA TI PUOI ASPETTARE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formazione</a:t>
            </a:r>
          </a:p>
          <a:p>
            <a:pPr algn="just"/>
            <a:r>
              <a:rPr lang="it-IT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Sviluppo di impresa nell’agro-alimentare</a:t>
            </a:r>
          </a:p>
          <a:p>
            <a:pPr algn="just"/>
            <a:r>
              <a:rPr lang="it-IT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Capacità di gestione nelle aree rurali </a:t>
            </a:r>
          </a:p>
          <a:p>
            <a:pPr algn="just"/>
            <a:r>
              <a:rPr lang="it-IT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Sviluppo e qualità del prodotto </a:t>
            </a:r>
          </a:p>
          <a:p>
            <a:pPr algn="just"/>
            <a:r>
              <a:rPr lang="it-IT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Aspetti finanziari </a:t>
            </a:r>
          </a:p>
          <a:p>
            <a:pPr algn="just"/>
            <a:r>
              <a:rPr lang="it-IT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Internazionalizzazione </a:t>
            </a:r>
          </a:p>
          <a:p>
            <a:pPr algn="just"/>
            <a:r>
              <a:rPr lang="it-IT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Casi aziendali </a:t>
            </a:r>
          </a:p>
          <a:p>
            <a:pPr algn="just"/>
            <a:r>
              <a:rPr lang="it-IT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gioco virtuale</a:t>
            </a:r>
            <a:endParaRPr lang="es-ES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97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8522"/>
                </a:solidFill>
                <a:latin typeface="Helvetica" panose="020B0604020202030204" pitchFamily="34" charset="0"/>
              </a:rPr>
              <a:t>FINANZA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69128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FLUSSO DI CASSA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Come calcolare?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Utile / perdita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detrazione delle imposte sul profitto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 aggiunta dell'importo degli ammortamenti</a:t>
            </a:r>
          </a:p>
          <a:p>
            <a:pPr marL="0" indent="0">
              <a:buNone/>
            </a:pPr>
            <a:b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74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8522"/>
                </a:solidFill>
                <a:latin typeface="Helvetica" panose="020B0604020202030204" pitchFamily="34" charset="0"/>
              </a:rPr>
              <a:t>FINANZA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69128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STATO PATRIMONIALE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Mostra la posizione finanziaria dell'attività in un determinato momento 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 sono due parti importanti e dovrebbero essere in equilibrio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Attivi o Risorse - per ciò di cui hai bisogno / usa le passività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Passivo o Passivo - come vengono finanziati i beni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15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8522"/>
                </a:solidFill>
                <a:latin typeface="Helvetica" panose="020B0604020202030204" pitchFamily="34" charset="0"/>
              </a:rPr>
              <a:t>FINANZA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69128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STATO PATRIMONIALE</a:t>
            </a: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545021"/>
              </p:ext>
            </p:extLst>
          </p:nvPr>
        </p:nvGraphicFramePr>
        <p:xfrm>
          <a:off x="611560" y="2132857"/>
          <a:ext cx="8087168" cy="506936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043584">
                  <a:extLst>
                    <a:ext uri="{9D8B030D-6E8A-4147-A177-3AD203B41FA5}">
                      <a16:colId xmlns:a16="http://schemas.microsoft.com/office/drawing/2014/main" val="2131317820"/>
                    </a:ext>
                  </a:extLst>
                </a:gridCol>
                <a:gridCol w="4043584">
                  <a:extLst>
                    <a:ext uri="{9D8B030D-6E8A-4147-A177-3AD203B41FA5}">
                      <a16:colId xmlns:a16="http://schemas.microsoft.com/office/drawing/2014/main" val="2889093694"/>
                    </a:ext>
                  </a:extLst>
                </a:gridCol>
              </a:tblGrid>
              <a:tr h="122895"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Attivo</a:t>
                      </a:r>
                      <a:r>
                        <a:rPr lang="nl-BE" sz="16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- Risorse</a:t>
                      </a:r>
                      <a:endParaRPr lang="nl-BE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Passivo</a:t>
                      </a:r>
                      <a:r>
                        <a:rPr lang="nl-BE" sz="16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- Responsabilità</a:t>
                      </a:r>
                      <a:endParaRPr lang="nl-BE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369853"/>
                  </a:ext>
                </a:extLst>
              </a:tr>
              <a:tr h="74120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Capitale sottoscritto non pagato </a:t>
                      </a:r>
                      <a:endParaRPr lang="nl-BE" sz="1600" dirty="0">
                        <a:solidFill>
                          <a:srgbClr val="008522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Risorse fisse </a:t>
                      </a:r>
                      <a:endParaRPr lang="nl-BE" sz="1600" baseline="0" dirty="0">
                        <a:solidFill>
                          <a:srgbClr val="00852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l-BE" sz="1600" baseline="0" dirty="0">
                          <a:solidFill>
                            <a:srgbClr val="008522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2.1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Immobilizzazioni immateriali </a:t>
                      </a:r>
                      <a:endParaRPr lang="nl-BE" sz="1600" baseline="0" dirty="0">
                        <a:solidFill>
                          <a:srgbClr val="00852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l-BE" sz="1600" baseline="0" dirty="0">
                          <a:solidFill>
                            <a:srgbClr val="008522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2.2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Immobilizzazioni materiali </a:t>
                      </a:r>
                      <a:endParaRPr lang="nl-BE" sz="1600" baseline="0" dirty="0">
                        <a:solidFill>
                          <a:srgbClr val="00852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l-BE" sz="1600" baseline="0" dirty="0">
                          <a:solidFill>
                            <a:srgbClr val="008522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2.3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Attività finanziarie </a:t>
                      </a:r>
                      <a:endParaRPr lang="nl-BE" sz="1600" baseline="0" dirty="0">
                        <a:solidFill>
                          <a:srgbClr val="00852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l-BE" sz="1600" baseline="0" dirty="0">
                          <a:solidFill>
                            <a:srgbClr val="008522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3.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Attività correnti </a:t>
                      </a:r>
                      <a:endParaRPr lang="nl-BE" sz="1600" baseline="0" dirty="0">
                        <a:solidFill>
                          <a:srgbClr val="00852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l-BE" sz="1600" baseline="0" dirty="0">
                          <a:solidFill>
                            <a:srgbClr val="008522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3.1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Inventario </a:t>
                      </a:r>
                      <a:endParaRPr lang="nl-BE" sz="1600" baseline="0" dirty="0">
                        <a:solidFill>
                          <a:srgbClr val="00852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l-BE" sz="1600" baseline="0" dirty="0">
                          <a:solidFill>
                            <a:srgbClr val="008522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3.2 </a:t>
                      </a:r>
                      <a:r>
                        <a:rPr lang="nl-BE" sz="1600" kern="1200" dirty="0">
                          <a:solidFill>
                            <a:srgbClr val="008522"/>
                          </a:solidFill>
                          <a:latin typeface="+mn-lt"/>
                          <a:ea typeface="+mn-ea"/>
                          <a:cs typeface="+mn-cs"/>
                        </a:rPr>
                        <a:t>Debitori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l-BE" sz="1600" baseline="0" dirty="0">
                          <a:solidFill>
                            <a:srgbClr val="008522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3.2.1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Debitori esigibili entro un anno</a:t>
                      </a:r>
                      <a:endParaRPr lang="nl-BE" sz="1600" baseline="0" dirty="0">
                        <a:solidFill>
                          <a:srgbClr val="00852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l-BE" sz="1600" baseline="0" dirty="0">
                          <a:solidFill>
                            <a:srgbClr val="008522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3.2.2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Debitori esigibili dopo un anno </a:t>
                      </a:r>
                      <a:endParaRPr lang="nl-BE" sz="1600" baseline="0" dirty="0">
                        <a:solidFill>
                          <a:srgbClr val="00852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l-BE" sz="1600" baseline="0" dirty="0">
                          <a:solidFill>
                            <a:srgbClr val="008522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3.3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Contanti in banca e in mano </a:t>
                      </a:r>
                      <a:endParaRPr lang="nl-BE" sz="1600" baseline="0" dirty="0">
                        <a:solidFill>
                          <a:srgbClr val="00852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l-BE" sz="1600" baseline="0" dirty="0">
                          <a:solidFill>
                            <a:srgbClr val="008522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3.4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Altre attività correnti</a:t>
                      </a:r>
                      <a:r>
                        <a:rPr lang="nl-BE" sz="1600" baseline="0" dirty="0">
                          <a:solidFill>
                            <a:srgbClr val="008522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nl-BE" sz="1600" baseline="0" dirty="0">
                        <a:solidFill>
                          <a:srgbClr val="00852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nl-BE" sz="1600" baseline="0" dirty="0">
                          <a:solidFill>
                            <a:srgbClr val="008522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Totale attivo =  </a:t>
                      </a:r>
                      <a:endParaRPr lang="nl-BE" sz="1600" dirty="0">
                        <a:solidFill>
                          <a:srgbClr val="008522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solidFill>
                            <a:srgbClr val="00852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Capitale e riserve </a:t>
                      </a:r>
                      <a:endParaRPr lang="nl-BE" sz="1600" baseline="0" dirty="0">
                        <a:solidFill>
                          <a:srgbClr val="00852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nl-BE" sz="1600" baseline="0" dirty="0">
                          <a:solidFill>
                            <a:srgbClr val="00852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4.1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Capitale sottoscritto </a:t>
                      </a:r>
                      <a:endParaRPr lang="nl-BE" sz="1600" baseline="0" dirty="0">
                        <a:solidFill>
                          <a:srgbClr val="00852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nl-BE" sz="1600" baseline="0" dirty="0">
                          <a:solidFill>
                            <a:srgbClr val="00852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4.2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Riserve </a:t>
                      </a:r>
                      <a:endParaRPr lang="nl-BE" sz="1600" baseline="0" dirty="0">
                        <a:solidFill>
                          <a:srgbClr val="00852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nl-BE" sz="1600" baseline="0" dirty="0">
                          <a:solidFill>
                            <a:srgbClr val="00852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4.3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Utili e perdite portate avanti</a:t>
                      </a:r>
                      <a:endParaRPr lang="nl-BE" sz="1600" baseline="0" dirty="0">
                        <a:solidFill>
                          <a:srgbClr val="00852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nl-BE" sz="1600" baseline="0" dirty="0">
                          <a:solidFill>
                            <a:srgbClr val="00852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4.4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Utili e perdite portati avanti per il bilancio annuo</a:t>
                      </a:r>
                      <a:endParaRPr lang="nl-BE" sz="1600" baseline="0" dirty="0">
                        <a:solidFill>
                          <a:srgbClr val="00852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nl-BE" sz="1600" baseline="0" dirty="0">
                          <a:solidFill>
                            <a:srgbClr val="00852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Creditori </a:t>
                      </a:r>
                      <a:endParaRPr lang="nl-BE" sz="1600" baseline="0" dirty="0">
                        <a:solidFill>
                          <a:srgbClr val="00852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nl-BE" sz="1600" baseline="0" dirty="0">
                          <a:solidFill>
                            <a:srgbClr val="00852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5.1.1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Debito non bancario a lungo termine </a:t>
                      </a:r>
                      <a:endParaRPr lang="nl-BE" sz="1600" baseline="0" dirty="0">
                        <a:solidFill>
                          <a:srgbClr val="00852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nl-BE" sz="1600" baseline="0" dirty="0">
                          <a:solidFill>
                            <a:srgbClr val="00852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5.1.2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Debito bancario a lungo termine </a:t>
                      </a:r>
                      <a:endParaRPr lang="nl-BE" sz="1600" baseline="0" dirty="0">
                        <a:solidFill>
                          <a:srgbClr val="00852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nl-BE" sz="1600" baseline="0" dirty="0">
                          <a:solidFill>
                            <a:srgbClr val="00852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5.2.1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Debito non bancario a breve termine </a:t>
                      </a:r>
                      <a:endParaRPr lang="nl-BE" sz="1600" baseline="0" dirty="0">
                        <a:solidFill>
                          <a:srgbClr val="00852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nl-BE" sz="1600" baseline="0" dirty="0">
                          <a:solidFill>
                            <a:srgbClr val="00852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5.2.2 </a:t>
                      </a:r>
                      <a:r>
                        <a:rPr lang="it-IT" sz="1600" dirty="0">
                          <a:solidFill>
                            <a:srgbClr val="008522"/>
                          </a:solidFill>
                        </a:rPr>
                        <a:t>Debito bancario a breve termine</a:t>
                      </a:r>
                      <a:endParaRPr lang="nl-BE" sz="1600" baseline="0" dirty="0">
                        <a:solidFill>
                          <a:srgbClr val="00852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nl-BE" sz="1600" baseline="0" dirty="0">
                        <a:solidFill>
                          <a:srgbClr val="00852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nl-BE" sz="1600" baseline="0" dirty="0">
                        <a:solidFill>
                          <a:srgbClr val="00852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nl-BE" sz="1600" baseline="0" dirty="0">
                        <a:solidFill>
                          <a:srgbClr val="00852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nl-BE" sz="1600" baseline="0" dirty="0">
                        <a:solidFill>
                          <a:srgbClr val="00852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r>
                        <a:rPr lang="nl-BE" sz="1600" dirty="0">
                          <a:solidFill>
                            <a:srgbClr val="00852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Totale passivo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373778"/>
                  </a:ext>
                </a:extLst>
              </a:tr>
              <a:tr h="741201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nl-BE" sz="16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BE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279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05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8522"/>
                </a:solidFill>
                <a:latin typeface="Helvetica" panose="020B0604020202030204" pitchFamily="34" charset="0"/>
              </a:rPr>
              <a:t>LA FORMAZIONE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3" y="1328923"/>
            <a:ext cx="7996366" cy="5330911"/>
          </a:xfr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3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8522"/>
                </a:solidFill>
                <a:latin typeface="Helvetica" panose="020B0604020202030204" pitchFamily="34" charset="0"/>
              </a:rPr>
              <a:t>LA FORMAZIONE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Obiettivi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della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formazione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COMPETENZE AZIENDALI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Azienda e imprenditore attraversano una transizione</a:t>
            </a:r>
          </a:p>
          <a:p>
            <a:pPr marL="0" indent="0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IMPLICAZIONI DELLO SVILUPPO DELLA TUA IMPRESA RIGUARDO A: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	 - Marketing e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distribuzione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	 -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Gestione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dell’azienda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 -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Sviluppo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qualità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del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prodotto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-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Aspetti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finanziari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dello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sviluppo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 -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Internazionalizzazione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8522"/>
                </a:solidFill>
                <a:latin typeface="Helvetica" panose="020B0604020202030204" pitchFamily="34" charset="0"/>
              </a:rPr>
              <a:t>LA FORMAZIONE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Obiettivi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della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formazione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VIRTUALE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13" y="3593719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6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8522"/>
                </a:solidFill>
                <a:latin typeface="Helvetica" panose="020B0604020202030204" pitchFamily="34" charset="0"/>
              </a:rPr>
              <a:t>LA FORMAZIONE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CASI AZIENDALI</a:t>
            </a:r>
          </a:p>
          <a:p>
            <a:pPr marL="0" indent="0">
              <a:buNone/>
            </a:pPr>
            <a:endParaRPr lang="it-IT" sz="2000" dirty="0">
              <a:solidFill>
                <a:srgbClr val="212121"/>
              </a:solidFill>
              <a:latin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casi si basano sull'esperienza quotidiana delle aziende nel settore agro-alimentare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casi illustrano che lo sviluppo della tua azienda copre tutti gli aspetti della gestione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L'approccio è pratico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casi possono essere affrontati individualmente o in gruppo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 consulto in gruppo è da consigliarsi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8522"/>
              </a:solidFill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</a:rPr>
              <a:t>      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4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8522"/>
                </a:solidFill>
                <a:latin typeface="Helvetica" panose="020B0604020202030204" pitchFamily="34" charset="0"/>
              </a:rPr>
              <a:t>LA FORMAZIONE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METODO FORMATIVO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INTERROGATIVO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Uso di una varietà di domande per invitare i tirocinanti a prendere parte alla discussione ed evitare solo domande chiuse (risposte sì / no)</a:t>
            </a:r>
            <a:endParaRPr lang="en-US" sz="18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RISPOSTA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Dove siamo ora e come possiamo fare il seguente passo (positivo)?</a:t>
            </a:r>
            <a:endParaRPr lang="en-US" sz="18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risposta non è su una persona, ma su un comportamento</a:t>
            </a:r>
            <a:endParaRPr lang="en-US" sz="18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REVISIONE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Guardare</a:t>
            </a:r>
            <a:r>
              <a:rPr lang="en-US" sz="18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alla</a:t>
            </a:r>
            <a:r>
              <a:rPr lang="en-US" sz="18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situazione</a:t>
            </a:r>
            <a:r>
              <a:rPr lang="en-US" sz="18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en-US" sz="18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modo</a:t>
            </a:r>
            <a:r>
              <a:rPr lang="en-US" sz="18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obiettivo</a:t>
            </a:r>
            <a:endParaRPr lang="en-US" sz="18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Monitorare il processo in questione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 è </a:t>
            </a:r>
            <a:r>
              <a:rPr lang="en-US" sz="18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una</a:t>
            </a:r>
            <a:r>
              <a:rPr lang="en-US" sz="18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valutazione</a:t>
            </a:r>
            <a:r>
              <a:rPr lang="en-US" sz="18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sul</a:t>
            </a:r>
            <a:r>
              <a:rPr lang="en-US" sz="18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comportamento</a:t>
            </a:r>
            <a:endParaRPr lang="en-US" sz="18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</a:rPr>
              <a:t>      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4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 fontScale="90000"/>
          </a:bodyPr>
          <a:lstStyle/>
          <a:p>
            <a:r>
              <a:rPr lang="it-IT" cap="all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Sviluppo DEL BUSINESS NELL’agro-alimentare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CONFRONTO CON</a:t>
            </a: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Problemi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ambientali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Uso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delle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risorse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scarse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nel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modo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più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efficiente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possibile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questioni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sociali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L’intera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catena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sociale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dovrebbe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vincere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Problemi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dei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consumatori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</a:t>
            </a:r>
            <a:r>
              <a:rPr lang="it-IT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lato della domanda del mercato (il lato del consumatore) prende  	l'iniziativa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Globalizzazione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Il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mondo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è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sempre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più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nostro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mercato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</a:rPr>
              <a:t>      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7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rtjg\Desktop\Rural agree\logo 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" y="133218"/>
            <a:ext cx="8207328" cy="6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 fontScale="90000"/>
          </a:bodyPr>
          <a:lstStyle/>
          <a:p>
            <a:r>
              <a:rPr lang="it-IT" cap="all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Sviluppo del business NELL’agro-alimentare</a:t>
            </a:r>
            <a:endParaRPr lang="es-ES" dirty="0">
              <a:solidFill>
                <a:srgbClr val="008522"/>
              </a:solidFill>
              <a:latin typeface="Helvetica" panose="020B0604020202030204" pitchFamily="34" charset="0"/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69128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Riconciliazione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economica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Efficienza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Marketing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Aspettative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sociali</a:t>
            </a:r>
            <a:r>
              <a:rPr lang="en-US" sz="2000" dirty="0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 </a:t>
            </a:r>
            <a:r>
              <a:rPr lang="en-US" sz="2000" dirty="0" err="1">
                <a:solidFill>
                  <a:srgbClr val="0085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ambientali</a:t>
            </a: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85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8522"/>
                </a:solidFill>
              </a:rPr>
              <a:t>      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333323"/>
            <a:ext cx="1143076" cy="3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66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758</Words>
  <Application>Microsoft Office PowerPoint</Application>
  <PresentationFormat>Presentazione su schermo (4:3)</PresentationFormat>
  <Paragraphs>213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Arial</vt:lpstr>
      <vt:lpstr>Calibri</vt:lpstr>
      <vt:lpstr>Helvetica</vt:lpstr>
      <vt:lpstr>Times New Roman</vt:lpstr>
      <vt:lpstr>Wingdings</vt:lpstr>
      <vt:lpstr>Tema de Office</vt:lpstr>
      <vt:lpstr>COME SVILUPPARE LE IMPRESE NEL SETTORE AGRO-ALIMENTARE?</vt:lpstr>
      <vt:lpstr>COSA TI PUOI ASPETTARE</vt:lpstr>
      <vt:lpstr>LA FORMAZIONE</vt:lpstr>
      <vt:lpstr>LA FORMAZIONE</vt:lpstr>
      <vt:lpstr>LA FORMAZIONE</vt:lpstr>
      <vt:lpstr>LA FORMAZIONE</vt:lpstr>
      <vt:lpstr>LA FORMAZIONE</vt:lpstr>
      <vt:lpstr>Sviluppo DEL BUSINESS NELL’agro-alimentare</vt:lpstr>
      <vt:lpstr>Sviluppo del business NELL’agro-alimentare</vt:lpstr>
      <vt:lpstr>Presentazione standard di PowerPoint</vt:lpstr>
      <vt:lpstr>FINANZA</vt:lpstr>
      <vt:lpstr>FINANZA</vt:lpstr>
      <vt:lpstr>FINANZA</vt:lpstr>
      <vt:lpstr>FINANZA</vt:lpstr>
      <vt:lpstr>Presentazione standard di PowerPoint</vt:lpstr>
      <vt:lpstr>FINANZA</vt:lpstr>
      <vt:lpstr>FINANZA</vt:lpstr>
      <vt:lpstr>FINANZA</vt:lpstr>
      <vt:lpstr>FINANZA</vt:lpstr>
      <vt:lpstr>FINANZA</vt:lpstr>
      <vt:lpstr>FINANZA</vt:lpstr>
      <vt:lpstr>FINANZA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Arturo J</dc:creator>
  <cp:lastModifiedBy>Utente</cp:lastModifiedBy>
  <cp:revision>68</cp:revision>
  <dcterms:created xsi:type="dcterms:W3CDTF">2016-12-29T01:33:02Z</dcterms:created>
  <dcterms:modified xsi:type="dcterms:W3CDTF">2018-06-28T14:04:50Z</dcterms:modified>
</cp:coreProperties>
</file>